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9"/>
  </p:notesMasterIdLst>
  <p:sldIdLst>
    <p:sldId id="256" r:id="rId2"/>
    <p:sldId id="259" r:id="rId3"/>
    <p:sldId id="332" r:id="rId4"/>
    <p:sldId id="301" r:id="rId5"/>
    <p:sldId id="300" r:id="rId6"/>
    <p:sldId id="302" r:id="rId7"/>
    <p:sldId id="314" r:id="rId8"/>
    <p:sldId id="303" r:id="rId9"/>
    <p:sldId id="305" r:id="rId10"/>
    <p:sldId id="299" r:id="rId11"/>
    <p:sldId id="308" r:id="rId12"/>
    <p:sldId id="306" r:id="rId13"/>
    <p:sldId id="315" r:id="rId14"/>
    <p:sldId id="309" r:id="rId15"/>
    <p:sldId id="323" r:id="rId16"/>
    <p:sldId id="298" r:id="rId17"/>
    <p:sldId id="310" r:id="rId18"/>
    <p:sldId id="311" r:id="rId19"/>
    <p:sldId id="312" r:id="rId20"/>
    <p:sldId id="316" r:id="rId21"/>
    <p:sldId id="313" r:id="rId22"/>
    <p:sldId id="326" r:id="rId23"/>
    <p:sldId id="324" r:id="rId24"/>
    <p:sldId id="325" r:id="rId25"/>
    <p:sldId id="317" r:id="rId26"/>
    <p:sldId id="318" r:id="rId27"/>
    <p:sldId id="319" r:id="rId28"/>
    <p:sldId id="333" r:id="rId29"/>
    <p:sldId id="320" r:id="rId30"/>
    <p:sldId id="321" r:id="rId31"/>
    <p:sldId id="322" r:id="rId32"/>
    <p:sldId id="327" r:id="rId33"/>
    <p:sldId id="328" r:id="rId34"/>
    <p:sldId id="329" r:id="rId35"/>
    <p:sldId id="330" r:id="rId36"/>
    <p:sldId id="331" r:id="rId37"/>
    <p:sldId id="297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949" autoAdjust="0"/>
  </p:normalViewPr>
  <p:slideViewPr>
    <p:cSldViewPr snapToGrid="0" snapToObjects="1">
      <p:cViewPr varScale="1">
        <p:scale>
          <a:sx n="76" d="100"/>
          <a:sy n="76" d="100"/>
        </p:scale>
        <p:origin x="-8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ACC45A-269D-1F44-B4EA-6AA9A46367A1}" type="datetimeFigureOut">
              <a:rPr lang="en-US" smtClean="0"/>
              <a:t>8/2/2017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0042F-0399-AF47-9DA0-B16345FC2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689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Gulf of Thailand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042F-0399-AF47-9DA0-B16345FC2E5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295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Aliphatic – saturated</a:t>
            </a:r>
            <a:r>
              <a:rPr lang="en-US" baseline="0" dirty="0" smtClean="0"/>
              <a:t> hydrocarbon (no double bonds). May be straight or cyclic.</a:t>
            </a:r>
          </a:p>
          <a:p>
            <a:r>
              <a:rPr lang="en-US" baseline="0" dirty="0" err="1" smtClean="0"/>
              <a:t>Naphthene</a:t>
            </a:r>
            <a:r>
              <a:rPr lang="en-US" baseline="0" dirty="0" smtClean="0"/>
              <a:t> – saturated and cyclic.  Cyclohexane is the example above.</a:t>
            </a:r>
          </a:p>
          <a:p>
            <a:r>
              <a:rPr lang="en-US" baseline="0" dirty="0" smtClean="0"/>
              <a:t>Aromatic – cyclic with alternating double and single bonds.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042F-0399-AF47-9DA0-B16345FC2E5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82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Water boils</a:t>
            </a:r>
            <a:r>
              <a:rPr lang="en-US" baseline="0" dirty="0" smtClean="0"/>
              <a:t> at </a:t>
            </a:r>
            <a:r>
              <a:rPr lang="en-US" baseline="0" dirty="0" err="1" smtClean="0"/>
              <a:t>88C</a:t>
            </a:r>
            <a:r>
              <a:rPr lang="en-US" baseline="0" dirty="0" smtClean="0"/>
              <a:t> at 11,000 feet.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042F-0399-AF47-9DA0-B16345FC2E5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307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</a:t>
            </a:r>
            <a:r>
              <a:rPr lang="en-US" baseline="0" dirty="0" smtClean="0"/>
              <a:t> causes hemoglobin to hold </a:t>
            </a:r>
            <a:r>
              <a:rPr lang="en-US" baseline="0" dirty="0" err="1" smtClean="0"/>
              <a:t>O2</a:t>
            </a:r>
            <a:r>
              <a:rPr lang="en-US" baseline="0" dirty="0" smtClean="0"/>
              <a:t> closer and not deliver </a:t>
            </a:r>
            <a:r>
              <a:rPr lang="en-US" baseline="0" dirty="0" err="1" smtClean="0"/>
              <a:t>O2</a:t>
            </a:r>
            <a:r>
              <a:rPr lang="en-US" baseline="0" dirty="0" smtClean="0"/>
              <a:t> to the tissues.  (left shift of the oxy-</a:t>
            </a:r>
            <a:r>
              <a:rPr lang="en-US" baseline="0" dirty="0" err="1" smtClean="0"/>
              <a:t>hgb</a:t>
            </a:r>
            <a:r>
              <a:rPr lang="en-US" baseline="0" dirty="0" smtClean="0"/>
              <a:t> dissociation curve)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042F-0399-AF47-9DA0-B16345FC2E5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403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Nitrites:</a:t>
            </a:r>
            <a:r>
              <a:rPr lang="en-US" baseline="0" dirty="0" smtClean="0"/>
              <a:t>  </a:t>
            </a:r>
            <a:r>
              <a:rPr lang="en-US" dirty="0" smtClean="0"/>
              <a:t>– produce methemoglobin which binds to </a:t>
            </a:r>
            <a:r>
              <a:rPr lang="en-US" dirty="0" err="1" smtClean="0"/>
              <a:t>H2S</a:t>
            </a:r>
            <a:r>
              <a:rPr lang="en-US" dirty="0" smtClean="0"/>
              <a:t> to form </a:t>
            </a:r>
            <a:r>
              <a:rPr lang="en-US" dirty="0" err="1" smtClean="0"/>
              <a:t>sulfmethemoglobin</a:t>
            </a:r>
            <a:r>
              <a:rPr lang="en-US" dirty="0" smtClean="0"/>
              <a:t> which is metabolized by </a:t>
            </a:r>
            <a:r>
              <a:rPr lang="en-US" dirty="0" err="1" smtClean="0"/>
              <a:t>rhodanase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042F-0399-AF47-9DA0-B16345FC2E5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41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Benzo[a]pyrene, </a:t>
            </a:r>
            <a:r>
              <a:rPr lang="en-US" dirty="0" err="1" smtClean="0"/>
              <a:t>dibenz</a:t>
            </a:r>
            <a:r>
              <a:rPr lang="en-US" dirty="0" smtClean="0"/>
              <a:t>[</a:t>
            </a:r>
            <a:r>
              <a:rPr lang="en-US" dirty="0" err="1" smtClean="0"/>
              <a:t>a,c</a:t>
            </a:r>
            <a:r>
              <a:rPr lang="en-US" dirty="0" smtClean="0"/>
              <a:t>]anthracene, chrysene,</a:t>
            </a:r>
            <a:r>
              <a:rPr lang="en-US" baseline="0" dirty="0" smtClean="0"/>
              <a:t> 1-nitropyrene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042F-0399-AF47-9DA0-B16345FC2E5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62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Benzo[a]pyrene, </a:t>
            </a:r>
            <a:r>
              <a:rPr lang="en-US" dirty="0" err="1" smtClean="0"/>
              <a:t>dibenz</a:t>
            </a:r>
            <a:r>
              <a:rPr lang="en-US" dirty="0" smtClean="0"/>
              <a:t>[</a:t>
            </a:r>
            <a:r>
              <a:rPr lang="en-US" dirty="0" err="1" smtClean="0"/>
              <a:t>a,c</a:t>
            </a:r>
            <a:r>
              <a:rPr lang="en-US" dirty="0" smtClean="0"/>
              <a:t>]anthracene, chrysene</a:t>
            </a:r>
            <a:r>
              <a:rPr lang="en-US" smtClean="0"/>
              <a:t>,</a:t>
            </a:r>
            <a:r>
              <a:rPr lang="en-US" baseline="0" smtClean="0"/>
              <a:t> 1-nitropyrene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042F-0399-AF47-9DA0-B16345FC2E5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62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Benzo[a]pyrene, </a:t>
            </a:r>
            <a:r>
              <a:rPr lang="en-US" dirty="0" err="1" smtClean="0"/>
              <a:t>dibenz</a:t>
            </a:r>
            <a:r>
              <a:rPr lang="en-US" dirty="0" smtClean="0"/>
              <a:t>[</a:t>
            </a:r>
            <a:r>
              <a:rPr lang="en-US" dirty="0" err="1" smtClean="0"/>
              <a:t>a,c</a:t>
            </a:r>
            <a:r>
              <a:rPr lang="en-US" dirty="0" smtClean="0"/>
              <a:t>]anthracene, chrysene,</a:t>
            </a:r>
            <a:r>
              <a:rPr lang="en-US" baseline="0" dirty="0" smtClean="0"/>
              <a:t> 1-nitropyrene</a:t>
            </a:r>
          </a:p>
          <a:p>
            <a:r>
              <a:rPr lang="en-US" baseline="0" dirty="0" err="1" smtClean="0"/>
              <a:t>BaP</a:t>
            </a:r>
            <a:r>
              <a:rPr lang="en-US" baseline="0" dirty="0" smtClean="0"/>
              <a:t> is metabolized by </a:t>
            </a:r>
            <a:r>
              <a:rPr lang="en-US" baseline="0" dirty="0" err="1" smtClean="0"/>
              <a:t>CYP1A1</a:t>
            </a:r>
            <a:r>
              <a:rPr lang="en-US" baseline="0" dirty="0" smtClean="0"/>
              <a:t> to epoxide via a 3 step process.  The “ultimate carcinogen” = bap-7,8-</a:t>
            </a:r>
            <a:r>
              <a:rPr lang="en-US" baseline="0" dirty="0" err="1" smtClean="0"/>
              <a:t>dihydrodiol</a:t>
            </a:r>
            <a:r>
              <a:rPr lang="en-US" baseline="0" dirty="0" smtClean="0"/>
              <a:t>-9,10-epoxide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042F-0399-AF47-9DA0-B16345FC2E5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624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Biomonitoring</a:t>
            </a:r>
            <a:r>
              <a:rPr lang="en-US" baseline="0" dirty="0" smtClean="0"/>
              <a:t> – total urine (end of shift) phenols for benzene;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042F-0399-AF47-9DA0-B16345FC2E5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62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EB22D-EB48-7E4E-BDB0-C1882783FF31}" type="datetimeFigureOut">
              <a:rPr lang="en-US" smtClean="0"/>
              <a:t>8/2/2017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DECDE-49A6-BF43-9F9F-9CF116F9C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EB22D-EB48-7E4E-BDB0-C1882783FF31}" type="datetimeFigureOut">
              <a:rPr lang="en-US" smtClean="0"/>
              <a:t>8/2/2017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DECDE-49A6-BF43-9F9F-9CF116F9C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EB22D-EB48-7E4E-BDB0-C1882783FF31}" type="datetimeFigureOut">
              <a:rPr lang="en-US" smtClean="0"/>
              <a:t>8/2/2017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DECDE-49A6-BF43-9F9F-9CF116F9C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EB22D-EB48-7E4E-BDB0-C1882783FF31}" type="datetimeFigureOut">
              <a:rPr lang="en-US" smtClean="0"/>
              <a:t>8/2/2017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DECDE-49A6-BF43-9F9F-9CF116F9C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EB22D-EB48-7E4E-BDB0-C1882783FF31}" type="datetimeFigureOut">
              <a:rPr lang="en-US" smtClean="0"/>
              <a:t>8/2/2017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DECDE-49A6-BF43-9F9F-9CF116F9C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EB22D-EB48-7E4E-BDB0-C1882783FF31}" type="datetimeFigureOut">
              <a:rPr lang="en-US" smtClean="0"/>
              <a:t>8/2/2017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DECDE-49A6-BF43-9F9F-9CF116F9C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EB22D-EB48-7E4E-BDB0-C1882783FF31}" type="datetimeFigureOut">
              <a:rPr lang="en-US" smtClean="0"/>
              <a:t>8/2/2017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DECDE-49A6-BF43-9F9F-9CF116F9C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EB22D-EB48-7E4E-BDB0-C1882783FF31}" type="datetimeFigureOut">
              <a:rPr lang="en-US" smtClean="0"/>
              <a:t>8/2/2017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DECDE-49A6-BF43-9F9F-9CF116F9C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EB22D-EB48-7E4E-BDB0-C1882783FF31}" type="datetimeFigureOut">
              <a:rPr lang="en-US" smtClean="0"/>
              <a:t>8/2/2017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DECDE-49A6-BF43-9F9F-9CF116F9C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EB22D-EB48-7E4E-BDB0-C1882783FF31}" type="datetimeFigureOut">
              <a:rPr lang="en-US" smtClean="0"/>
              <a:t>8/2/2017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DECDE-49A6-BF43-9F9F-9CF116F9C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EB22D-EB48-7E4E-BDB0-C1882783FF31}" type="datetimeFigureOut">
              <a:rPr lang="en-US" smtClean="0"/>
              <a:t>8/2/2017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DECDE-49A6-BF43-9F9F-9CF116F9C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EB22D-EB48-7E4E-BDB0-C1882783FF31}" type="datetimeFigureOut">
              <a:rPr lang="en-US" smtClean="0"/>
              <a:t>8/2/2017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DECDE-49A6-BF43-9F9F-9CF116F9C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09333"/>
            <a:ext cx="7772400" cy="229111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Petrochemical industry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Rob Hendrickson, MD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91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www.enggcyclopedia.com/wp-content/uploads/2010/12/Crude_Oil_Distilla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897"/>
            <a:ext cx="8242126" cy="676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66476" y="783432"/>
            <a:ext cx="23145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Fractionated distillation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668" y="2233887"/>
            <a:ext cx="2404658" cy="3219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158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Vacuum distillation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Additional distillation to separate the heavier hydrocarbons </a:t>
            </a:r>
          </a:p>
          <a:p>
            <a:pPr lvl="1"/>
            <a:r>
              <a:rPr lang="en-US" dirty="0" smtClean="0"/>
              <a:t>Heavier hydrocarbons have higher boiling points</a:t>
            </a:r>
          </a:p>
          <a:p>
            <a:pPr lvl="1"/>
            <a:r>
              <a:rPr lang="en-US" dirty="0" smtClean="0"/>
              <a:t>These high temperatures would cause degradation of molecules (“cracking”), so distillation is performed in a vacuum to lower boiling temperature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66476" y="783432"/>
            <a:ext cx="23145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Distillation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39" y="4709786"/>
            <a:ext cx="3028361" cy="2111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089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66476" y="783432"/>
            <a:ext cx="23145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Distillation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" name="Picture 3" descr="oil-refining-diagra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91" y="783432"/>
            <a:ext cx="8528773" cy="5608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2041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Cracking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Heat and catalysts to break down (“crack”) large molecules into smaller molecules</a:t>
            </a:r>
          </a:p>
          <a:p>
            <a:pPr lvl="1"/>
            <a:r>
              <a:rPr lang="en-US" dirty="0" smtClean="0"/>
              <a:t>Thermal </a:t>
            </a:r>
            <a:r>
              <a:rPr lang="en-US" dirty="0" smtClean="0"/>
              <a:t>cracking (high pressure)</a:t>
            </a:r>
            <a:endParaRPr lang="en-US" dirty="0" smtClean="0"/>
          </a:p>
          <a:p>
            <a:pPr lvl="1"/>
            <a:r>
              <a:rPr lang="en-US" dirty="0" smtClean="0"/>
              <a:t>Catalytic cracking (“cat cracking”)</a:t>
            </a:r>
          </a:p>
          <a:p>
            <a:pPr lvl="2"/>
            <a:r>
              <a:rPr lang="en-US" dirty="0" smtClean="0"/>
              <a:t>Zeolite = </a:t>
            </a:r>
            <a:r>
              <a:rPr lang="en-US" dirty="0" smtClean="0"/>
              <a:t>aluminum &amp; silicon</a:t>
            </a:r>
          </a:p>
          <a:p>
            <a:pPr lvl="1"/>
            <a:r>
              <a:rPr lang="en-US" dirty="0" smtClean="0"/>
              <a:t>Steam cracking (brief, high temp, no oxygen)</a:t>
            </a:r>
            <a:endParaRPr lang="en-US" dirty="0" smtClean="0"/>
          </a:p>
          <a:p>
            <a:pPr lvl="1"/>
            <a:r>
              <a:rPr lang="en-US" dirty="0" smtClean="0"/>
              <a:t>Hydrocracking (hydrogen)</a:t>
            </a:r>
            <a:endParaRPr lang="en-US" dirty="0" smtClean="0"/>
          </a:p>
          <a:p>
            <a:r>
              <a:rPr lang="en-US" dirty="0" smtClean="0"/>
              <a:t>Generally used to produce gasoline (petrol), with carbon chains of 5-10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66476" y="783432"/>
            <a:ext cx="23145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Distillation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18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Reforming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Converting straight hydrocarbons to branched hydrocarbons or aromatics (can be used for increasing octane in gasoline)</a:t>
            </a:r>
          </a:p>
          <a:p>
            <a:pPr lvl="1"/>
            <a:r>
              <a:rPr lang="en-US" dirty="0" smtClean="0"/>
              <a:t>Platinum catalyst</a:t>
            </a:r>
            <a:endParaRPr lang="en-US" dirty="0"/>
          </a:p>
        </p:txBody>
      </p:sp>
      <p:sp>
        <p:nvSpPr>
          <p:cNvPr id="2" name="AutoShape 5" descr="Dehydrocyclization reaction of heptane to toluene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300" y="4208742"/>
            <a:ext cx="6062099" cy="215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4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Coking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Catalytic and thermal separation of heavy residue oil </a:t>
            </a:r>
          </a:p>
          <a:p>
            <a:r>
              <a:rPr lang="en-US" dirty="0" smtClean="0"/>
              <a:t>Results in separation of lighter oils and leaves “coke”</a:t>
            </a:r>
          </a:p>
          <a:p>
            <a:pPr lvl="1"/>
            <a:r>
              <a:rPr lang="en-US" dirty="0" smtClean="0"/>
              <a:t>Coke = 95% carbon</a:t>
            </a:r>
          </a:p>
          <a:p>
            <a:pPr lvl="2"/>
            <a:r>
              <a:rPr lang="en-US" dirty="0" smtClean="0"/>
              <a:t>Used for:</a:t>
            </a:r>
          </a:p>
          <a:p>
            <a:pPr lvl="3"/>
            <a:r>
              <a:rPr lang="en-US" dirty="0" smtClean="0"/>
              <a:t>heating (smokeless burning)</a:t>
            </a:r>
          </a:p>
          <a:p>
            <a:pPr lvl="3"/>
            <a:r>
              <a:rPr lang="en-US" dirty="0" smtClean="0"/>
              <a:t>Production of electrodes </a:t>
            </a:r>
          </a:p>
          <a:p>
            <a:pPr lvl="4"/>
            <a:r>
              <a:rPr lang="en-US" dirty="0" smtClean="0"/>
              <a:t>aluminum and steel industries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183" y="4396637"/>
            <a:ext cx="3281818" cy="2461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12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.ilocis.org/documents/images/oil01f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6" y="137786"/>
            <a:ext cx="8955746" cy="662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52362" y="6253712"/>
            <a:ext cx="1691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Petrochemicals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22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Clinical toxicities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49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Acute/</a:t>
            </a:r>
            <a:r>
              <a:rPr lang="en-US" dirty="0" err="1" smtClean="0">
                <a:solidFill>
                  <a:srgbClr val="FFFF00"/>
                </a:solidFill>
              </a:rPr>
              <a:t>subacute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Acute event of greatest concern = </a:t>
            </a:r>
            <a:r>
              <a:rPr lang="en-US" dirty="0" smtClean="0"/>
              <a:t>explosion and fire</a:t>
            </a:r>
            <a:endParaRPr lang="en-US" dirty="0"/>
          </a:p>
        </p:txBody>
      </p:sp>
      <p:pic>
        <p:nvPicPr>
          <p:cNvPr id="4" name="Picture 3" descr="explosions-fi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914" y="2833558"/>
            <a:ext cx="6477000" cy="353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20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Acute/</a:t>
            </a:r>
            <a:r>
              <a:rPr lang="en-US" dirty="0" err="1" smtClean="0">
                <a:solidFill>
                  <a:srgbClr val="FFFF00"/>
                </a:solidFill>
              </a:rPr>
              <a:t>subacute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Acute toxicities</a:t>
            </a:r>
          </a:p>
          <a:p>
            <a:pPr lvl="1"/>
            <a:r>
              <a:rPr lang="en-US" dirty="0" smtClean="0"/>
              <a:t>CNS </a:t>
            </a:r>
            <a:r>
              <a:rPr lang="en-US" dirty="0" smtClean="0"/>
              <a:t>effects:</a:t>
            </a:r>
          </a:p>
          <a:p>
            <a:pPr lvl="2"/>
            <a:r>
              <a:rPr lang="en-US" dirty="0" smtClean="0"/>
              <a:t>Hydrocarbons</a:t>
            </a:r>
          </a:p>
          <a:p>
            <a:pPr lvl="2"/>
            <a:r>
              <a:rPr lang="en-US" dirty="0" smtClean="0"/>
              <a:t>Carbon monoxide (CO)</a:t>
            </a:r>
          </a:p>
          <a:p>
            <a:pPr lvl="2"/>
            <a:r>
              <a:rPr lang="en-US" dirty="0" smtClean="0"/>
              <a:t>Hydrogen Sulfide (</a:t>
            </a:r>
            <a:r>
              <a:rPr lang="en-US" dirty="0" err="1" smtClean="0"/>
              <a:t>H</a:t>
            </a:r>
            <a:r>
              <a:rPr lang="en-US" baseline="-25000" dirty="0" err="1" smtClean="0"/>
              <a:t>2</a:t>
            </a:r>
            <a:r>
              <a:rPr lang="en-US" dirty="0" err="1" smtClean="0"/>
              <a:t>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Mucosal </a:t>
            </a:r>
            <a:r>
              <a:rPr lang="en-US" dirty="0" smtClean="0"/>
              <a:t>and dermal irritation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63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Objectives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Process</a:t>
            </a:r>
            <a:endParaRPr lang="en-US" dirty="0"/>
          </a:p>
          <a:p>
            <a:r>
              <a:rPr lang="en-US" dirty="0" smtClean="0"/>
              <a:t>Clinical effects</a:t>
            </a:r>
          </a:p>
          <a:p>
            <a:pPr lvl="1"/>
            <a:r>
              <a:rPr lang="en-US" dirty="0" smtClean="0"/>
              <a:t>Acute/subacute toxicity</a:t>
            </a:r>
          </a:p>
          <a:p>
            <a:pPr lvl="1"/>
            <a:r>
              <a:rPr lang="en-US" dirty="0" smtClean="0"/>
              <a:t>Chronic toxicity</a:t>
            </a:r>
          </a:p>
          <a:p>
            <a:r>
              <a:rPr lang="en-US" dirty="0" smtClean="0"/>
              <a:t>Mitigation, monitoring, and safety</a:t>
            </a:r>
          </a:p>
        </p:txBody>
      </p:sp>
    </p:spTree>
    <p:extLst>
      <p:ext uri="{BB962C8B-B14F-4D97-AF65-F5344CB8AC3E}">
        <p14:creationId xmlns:p14="http://schemas.microsoft.com/office/powerpoint/2010/main" val="373094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CNS depressants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Closed </a:t>
            </a:r>
            <a:r>
              <a:rPr lang="en-US" dirty="0" smtClean="0"/>
              <a:t>systems</a:t>
            </a:r>
          </a:p>
          <a:p>
            <a:r>
              <a:rPr lang="en-US" dirty="0" smtClean="0"/>
              <a:t>Detectors</a:t>
            </a:r>
          </a:p>
          <a:p>
            <a:r>
              <a:rPr lang="en-US" dirty="0" smtClean="0"/>
              <a:t>PPE</a:t>
            </a: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 descr="STAR_506x3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206" y="2417522"/>
            <a:ext cx="4585108" cy="271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30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Hydrocarbons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Short carbon chain hydrocarbons</a:t>
            </a:r>
          </a:p>
          <a:p>
            <a:pPr lvl="1"/>
            <a:r>
              <a:rPr lang="en-US" dirty="0" smtClean="0"/>
              <a:t>Inhalational route </a:t>
            </a:r>
          </a:p>
          <a:p>
            <a:pPr lvl="1"/>
            <a:r>
              <a:rPr lang="en-US" dirty="0" smtClean="0"/>
              <a:t>Carbon chains 3-10 in length</a:t>
            </a:r>
          </a:p>
          <a:p>
            <a:pPr lvl="2"/>
            <a:r>
              <a:rPr lang="en-US" dirty="0" smtClean="0"/>
              <a:t>E.G. propane, butane, pentane, hexane, </a:t>
            </a:r>
            <a:r>
              <a:rPr lang="en-US" dirty="0" err="1" smtClean="0"/>
              <a:t>etc</a:t>
            </a:r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dirty="0" smtClean="0"/>
              <a:t>CNS </a:t>
            </a:r>
            <a:r>
              <a:rPr lang="en-US" dirty="0" smtClean="0"/>
              <a:t>depression</a:t>
            </a:r>
          </a:p>
          <a:p>
            <a:pPr lvl="1"/>
            <a:r>
              <a:rPr lang="en-US" dirty="0" smtClean="0"/>
              <a:t>Simple </a:t>
            </a:r>
            <a:r>
              <a:rPr lang="en-US" dirty="0" err="1" smtClean="0"/>
              <a:t>asphyxiants</a:t>
            </a:r>
            <a:endParaRPr lang="en-US" dirty="0" smtClean="0"/>
          </a:p>
          <a:p>
            <a:r>
              <a:rPr lang="en-US" dirty="0" smtClean="0"/>
              <a:t>Result of releases, leaks, fugitive emissions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low [] of hydrocarbon in refinery air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02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Hydrocarbons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Treatment:</a:t>
            </a:r>
          </a:p>
          <a:p>
            <a:pPr lvl="1"/>
            <a:r>
              <a:rPr lang="en-US" dirty="0" smtClean="0"/>
              <a:t>Removal from exposure</a:t>
            </a:r>
          </a:p>
          <a:p>
            <a:r>
              <a:rPr lang="en-US" dirty="0" smtClean="0"/>
              <a:t>Mitigation: </a:t>
            </a:r>
          </a:p>
          <a:p>
            <a:pPr lvl="1"/>
            <a:r>
              <a:rPr lang="en-US" dirty="0" smtClean="0"/>
              <a:t>Avoid exposure!</a:t>
            </a:r>
          </a:p>
          <a:p>
            <a:pPr lvl="2"/>
            <a:r>
              <a:rPr lang="en-US" dirty="0" smtClean="0"/>
              <a:t>Enclosed space processes</a:t>
            </a:r>
          </a:p>
          <a:p>
            <a:pPr lvl="2"/>
            <a:r>
              <a:rPr lang="en-US" dirty="0" smtClean="0"/>
              <a:t>Monitoring</a:t>
            </a:r>
          </a:p>
          <a:p>
            <a:pPr lvl="2"/>
            <a:r>
              <a:rPr lang="en-US" dirty="0" smtClean="0"/>
              <a:t>Enclosed systems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110" y="3597776"/>
            <a:ext cx="243840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800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Carbon monoxide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Colorless, odorless – poor warning properties</a:t>
            </a:r>
          </a:p>
          <a:p>
            <a:r>
              <a:rPr lang="en-US" dirty="0" smtClean="0"/>
              <a:t>Symptoms:</a:t>
            </a:r>
          </a:p>
          <a:p>
            <a:pPr lvl="1"/>
            <a:r>
              <a:rPr lang="en-US" dirty="0" smtClean="0"/>
              <a:t>Mild: Headache, nausea/vomiting, confusion</a:t>
            </a:r>
          </a:p>
          <a:p>
            <a:pPr lvl="1"/>
            <a:r>
              <a:rPr lang="en-US" dirty="0" smtClean="0"/>
              <a:t>Severe:  Cardiac &amp; Neurologic toxicity</a:t>
            </a:r>
          </a:p>
          <a:p>
            <a:r>
              <a:rPr lang="en-US" dirty="0" smtClean="0"/>
              <a:t>Mechanism </a:t>
            </a:r>
          </a:p>
          <a:p>
            <a:pPr lvl="1"/>
            <a:r>
              <a:rPr lang="en-US" dirty="0"/>
              <a:t>Binds to hemoglobin &amp; myoglobin</a:t>
            </a:r>
          </a:p>
          <a:p>
            <a:pPr lvl="1"/>
            <a:r>
              <a:rPr lang="en-US" dirty="0" smtClean="0"/>
              <a:t>Inhibits oxidative phosphorylation</a:t>
            </a:r>
          </a:p>
          <a:p>
            <a:pPr lvl="1"/>
            <a:r>
              <a:rPr lang="en-US" dirty="0" smtClean="0"/>
              <a:t>Displaces NO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96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Carbon monoxide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Treatment:</a:t>
            </a:r>
          </a:p>
          <a:p>
            <a:pPr lvl="1"/>
            <a:r>
              <a:rPr lang="en-US" dirty="0" smtClean="0"/>
              <a:t>Removal from exposure</a:t>
            </a:r>
          </a:p>
          <a:p>
            <a:pPr lvl="1"/>
            <a:r>
              <a:rPr lang="en-US" dirty="0" smtClean="0"/>
              <a:t>Oxygen</a:t>
            </a:r>
          </a:p>
          <a:p>
            <a:pPr lvl="1"/>
            <a:r>
              <a:rPr lang="en-US" dirty="0" smtClean="0"/>
              <a:t>Hyperbaric oxygen</a:t>
            </a:r>
          </a:p>
          <a:p>
            <a:pPr lvl="1"/>
            <a:endParaRPr lang="en-US" dirty="0"/>
          </a:p>
          <a:p>
            <a:r>
              <a:rPr lang="en-US" dirty="0" smtClean="0"/>
              <a:t>Mitigation:</a:t>
            </a:r>
          </a:p>
          <a:p>
            <a:pPr lvl="1"/>
            <a:r>
              <a:rPr lang="en-US" dirty="0" smtClean="0"/>
              <a:t>Engineering controls</a:t>
            </a:r>
          </a:p>
          <a:p>
            <a:pPr lvl="1"/>
            <a:r>
              <a:rPr lang="en-US" dirty="0" smtClean="0"/>
              <a:t>Detectors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25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Hydrogen Sulfide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Moderately water soluble irritant gas</a:t>
            </a:r>
          </a:p>
          <a:p>
            <a:pPr lvl="1"/>
            <a:r>
              <a:rPr lang="en-US" dirty="0" smtClean="0"/>
              <a:t>Mild, delayed mucosal irritation</a:t>
            </a:r>
          </a:p>
          <a:p>
            <a:r>
              <a:rPr lang="en-US" dirty="0" smtClean="0"/>
              <a:t>Systemic effects</a:t>
            </a:r>
          </a:p>
          <a:p>
            <a:pPr lvl="1"/>
            <a:r>
              <a:rPr lang="en-US" dirty="0" smtClean="0"/>
              <a:t>Inhibiting oxidative phosphorylation</a:t>
            </a:r>
          </a:p>
          <a:p>
            <a:pPr lvl="2"/>
            <a:r>
              <a:rPr lang="en-US" dirty="0" smtClean="0"/>
              <a:t>“cyanide-like” effects – inhibition of cytochrome aa3</a:t>
            </a:r>
          </a:p>
          <a:p>
            <a:pPr lvl="2"/>
            <a:r>
              <a:rPr lang="en-US" dirty="0" smtClean="0"/>
              <a:t>“knock down”</a:t>
            </a:r>
          </a:p>
          <a:p>
            <a:pPr lvl="2"/>
            <a:r>
              <a:rPr lang="en-US" dirty="0" smtClean="0"/>
              <a:t>Multi-organ failure</a:t>
            </a:r>
          </a:p>
          <a:p>
            <a:pPr lvl="2"/>
            <a:r>
              <a:rPr lang="en-US" dirty="0" smtClean="0"/>
              <a:t>Multiple casualties</a:t>
            </a:r>
            <a:endParaRPr lang="en-US" dirty="0"/>
          </a:p>
        </p:txBody>
      </p:sp>
      <p:pic>
        <p:nvPicPr>
          <p:cNvPr id="7" name="Content Placeholder 4" descr="h2s1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0" b="-4610"/>
          <a:stretch/>
        </p:blipFill>
        <p:spPr>
          <a:xfrm>
            <a:off x="5906018" y="4482612"/>
            <a:ext cx="3136868" cy="237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9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Hydrogen Sulfide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Poor warning properties</a:t>
            </a:r>
          </a:p>
          <a:p>
            <a:pPr lvl="1"/>
            <a:r>
              <a:rPr lang="en-US" dirty="0" smtClean="0"/>
              <a:t>Potent smell of rotten eggs</a:t>
            </a:r>
          </a:p>
          <a:p>
            <a:pPr lvl="1"/>
            <a:r>
              <a:rPr lang="en-US" dirty="0" smtClean="0"/>
              <a:t>Olfactory </a:t>
            </a:r>
            <a:r>
              <a:rPr lang="en-US" dirty="0" smtClean="0"/>
              <a:t>fatigue – smell less at stable []</a:t>
            </a:r>
            <a:endParaRPr lang="en-US" dirty="0" smtClean="0"/>
          </a:p>
          <a:p>
            <a:pPr lvl="1"/>
            <a:r>
              <a:rPr lang="en-US" dirty="0" smtClean="0"/>
              <a:t>Olfactory </a:t>
            </a:r>
            <a:r>
              <a:rPr lang="en-US" dirty="0" smtClean="0"/>
              <a:t>paralysis – less odor at higher []</a:t>
            </a:r>
            <a:endParaRPr lang="en-US" dirty="0"/>
          </a:p>
        </p:txBody>
      </p:sp>
      <p:pic>
        <p:nvPicPr>
          <p:cNvPr id="7" name="Content Placeholder 4" descr="h2s1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0" b="-4610"/>
          <a:stretch/>
        </p:blipFill>
        <p:spPr>
          <a:xfrm>
            <a:off x="5421861" y="4115986"/>
            <a:ext cx="3621025" cy="274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0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Hydrogen Sulfide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Concentration dependent effects:</a:t>
            </a:r>
          </a:p>
          <a:p>
            <a:pPr lvl="1"/>
            <a:r>
              <a:rPr lang="en-US" dirty="0" smtClean="0"/>
              <a:t>0.02ppm “rotten egg” odor</a:t>
            </a:r>
          </a:p>
          <a:p>
            <a:pPr lvl="1"/>
            <a:r>
              <a:rPr lang="en-US" dirty="0" smtClean="0"/>
              <a:t>50ppm MM irritation, N/V/D</a:t>
            </a:r>
          </a:p>
          <a:p>
            <a:pPr lvl="1"/>
            <a:r>
              <a:rPr lang="en-US" dirty="0" smtClean="0"/>
              <a:t>100ppm sweet smell</a:t>
            </a:r>
          </a:p>
          <a:p>
            <a:pPr lvl="1"/>
            <a:r>
              <a:rPr lang="en-US" dirty="0" smtClean="0"/>
              <a:t>150ppm no odor. + ataxia, lightheadedness, ALI</a:t>
            </a:r>
          </a:p>
          <a:p>
            <a:pPr lvl="1"/>
            <a:r>
              <a:rPr lang="en-US" dirty="0" smtClean="0"/>
              <a:t>500ppm loss of consciousness (seconds)</a:t>
            </a:r>
          </a:p>
          <a:p>
            <a:pPr lvl="2"/>
            <a:r>
              <a:rPr lang="en-US" dirty="0" smtClean="0"/>
              <a:t>Respiratory paralysis, asphyxia</a:t>
            </a:r>
          </a:p>
        </p:txBody>
      </p:sp>
    </p:spTree>
    <p:extLst>
      <p:ext uri="{BB962C8B-B14F-4D97-AF65-F5344CB8AC3E}">
        <p14:creationId xmlns:p14="http://schemas.microsoft.com/office/powerpoint/2010/main" val="195053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Hydrogen Sulfide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Exposure due to: </a:t>
            </a:r>
          </a:p>
          <a:p>
            <a:pPr lvl="1"/>
            <a:r>
              <a:rPr lang="en-US" dirty="0" smtClean="0"/>
              <a:t>spill/release</a:t>
            </a:r>
          </a:p>
          <a:p>
            <a:pPr lvl="1"/>
            <a:r>
              <a:rPr lang="en-US" dirty="0" smtClean="0"/>
              <a:t>Enclosed space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424" y="2956142"/>
            <a:ext cx="4992530" cy="3745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99" y="3683436"/>
            <a:ext cx="2438400" cy="301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905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Hydrogen Sulfide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Treatment</a:t>
            </a:r>
          </a:p>
          <a:p>
            <a:pPr lvl="1"/>
            <a:r>
              <a:rPr lang="en-US" dirty="0" smtClean="0"/>
              <a:t>Oxygen</a:t>
            </a:r>
          </a:p>
          <a:p>
            <a:pPr lvl="1"/>
            <a:r>
              <a:rPr lang="en-US" dirty="0" smtClean="0"/>
              <a:t>??? </a:t>
            </a:r>
            <a:r>
              <a:rPr lang="en-US" dirty="0" smtClean="0"/>
              <a:t>Nitrites – probably not effective</a:t>
            </a:r>
          </a:p>
          <a:p>
            <a:pPr lvl="1"/>
            <a:r>
              <a:rPr lang="en-US" dirty="0" smtClean="0"/>
              <a:t>? HBO </a:t>
            </a:r>
            <a:r>
              <a:rPr lang="en-US" dirty="0" smtClean="0"/>
              <a:t>– elevates dissolved oxygen</a:t>
            </a:r>
          </a:p>
          <a:p>
            <a:pPr lvl="2"/>
            <a:r>
              <a:rPr lang="en-US" dirty="0" smtClean="0"/>
              <a:t>May increase diffusion of oxygen to marginally perfused tissue</a:t>
            </a:r>
          </a:p>
          <a:p>
            <a:pPr lvl="2"/>
            <a:r>
              <a:rPr lang="en-US" dirty="0" smtClean="0"/>
              <a:t>May </a:t>
            </a:r>
            <a:r>
              <a:rPr lang="en-US" dirty="0" smtClean="0"/>
              <a:t>decrease </a:t>
            </a:r>
            <a:r>
              <a:rPr lang="en-US" dirty="0" smtClean="0"/>
              <a:t>H2S binding to cytochrome oxidase</a:t>
            </a:r>
          </a:p>
        </p:txBody>
      </p:sp>
    </p:spTree>
    <p:extLst>
      <p:ext uri="{BB962C8B-B14F-4D97-AF65-F5344CB8AC3E}">
        <p14:creationId xmlns:p14="http://schemas.microsoft.com/office/powerpoint/2010/main" val="418146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Petroleum refining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11224"/>
            <a:ext cx="9144000" cy="466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314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00"/>
                </a:solidFill>
              </a:rPr>
              <a:t>Subacute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Dermatitis/irritant/skin sensitizers</a:t>
            </a:r>
          </a:p>
          <a:p>
            <a:pPr lvl="1"/>
            <a:r>
              <a:rPr lang="en-US" dirty="0" smtClean="0"/>
              <a:t>MTBE (additive in gasoline)</a:t>
            </a:r>
          </a:p>
          <a:p>
            <a:pPr lvl="1"/>
            <a:r>
              <a:rPr lang="en-US" dirty="0" err="1" smtClean="0"/>
              <a:t>H</a:t>
            </a:r>
            <a:r>
              <a:rPr lang="en-US" baseline="-25000" dirty="0" err="1" smtClean="0"/>
              <a:t>2</a:t>
            </a:r>
            <a:r>
              <a:rPr lang="en-US" dirty="0" err="1" smtClean="0"/>
              <a:t>S</a:t>
            </a:r>
            <a:endParaRPr lang="en-US" dirty="0" smtClean="0"/>
          </a:p>
          <a:p>
            <a:pPr lvl="1"/>
            <a:r>
              <a:rPr lang="en-US" dirty="0" smtClean="0"/>
              <a:t>Cutting oils</a:t>
            </a:r>
          </a:p>
          <a:p>
            <a:pPr lvl="1"/>
            <a:r>
              <a:rPr lang="en-US" dirty="0" err="1" smtClean="0"/>
              <a:t>Aminated</a:t>
            </a:r>
            <a:r>
              <a:rPr lang="en-US" dirty="0" smtClean="0"/>
              <a:t> </a:t>
            </a:r>
            <a:r>
              <a:rPr lang="en-US" dirty="0" err="1" smtClean="0"/>
              <a:t>alkylaryl</a:t>
            </a:r>
            <a:r>
              <a:rPr lang="en-US" dirty="0" smtClean="0"/>
              <a:t> polyether compounds</a:t>
            </a:r>
          </a:p>
          <a:p>
            <a:pPr lvl="1"/>
            <a:r>
              <a:rPr lang="en-US" dirty="0" err="1" smtClean="0"/>
              <a:t>Alkylaryl</a:t>
            </a:r>
            <a:r>
              <a:rPr lang="en-US" dirty="0" smtClean="0"/>
              <a:t> sulfonate compounds</a:t>
            </a:r>
          </a:p>
          <a:p>
            <a:pPr lvl="1"/>
            <a:r>
              <a:rPr lang="en-US" dirty="0" smtClean="0"/>
              <a:t>Ethylene diamine</a:t>
            </a:r>
          </a:p>
          <a:p>
            <a:pPr lvl="1"/>
            <a:r>
              <a:rPr lang="en-US" dirty="0" err="1" smtClean="0"/>
              <a:t>Alkylamines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830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Chronic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Cancer </a:t>
            </a:r>
            <a:r>
              <a:rPr lang="en-US" dirty="0" smtClean="0"/>
              <a:t>risk</a:t>
            </a:r>
          </a:p>
          <a:p>
            <a:pPr lvl="1"/>
            <a:r>
              <a:rPr lang="en-US" dirty="0" smtClean="0"/>
              <a:t>Epidemiologic studies </a:t>
            </a:r>
          </a:p>
          <a:p>
            <a:pPr lvl="2"/>
            <a:r>
              <a:rPr lang="en-US" dirty="0" smtClean="0"/>
              <a:t>Mixed</a:t>
            </a:r>
          </a:p>
          <a:p>
            <a:pPr lvl="2"/>
            <a:r>
              <a:rPr lang="en-US" dirty="0" smtClean="0"/>
              <a:t>Suggest that there is no increased risk of cancer in petroleum refinery workers</a:t>
            </a:r>
          </a:p>
          <a:p>
            <a:pPr lvl="1"/>
            <a:r>
              <a:rPr lang="en-US" dirty="0" smtClean="0"/>
              <a:t>Handling known human carcinogens</a:t>
            </a:r>
          </a:p>
          <a:p>
            <a:pPr lvl="2"/>
            <a:r>
              <a:rPr lang="en-US" dirty="0" smtClean="0"/>
              <a:t>Benzene </a:t>
            </a:r>
          </a:p>
          <a:p>
            <a:pPr lvl="2"/>
            <a:r>
              <a:rPr lang="en-US" dirty="0" smtClean="0"/>
              <a:t>PAHs, benzo[a]pyrene</a:t>
            </a:r>
          </a:p>
        </p:txBody>
      </p:sp>
    </p:spTree>
    <p:extLst>
      <p:ext uri="{BB962C8B-B14F-4D97-AF65-F5344CB8AC3E}">
        <p14:creationId xmlns:p14="http://schemas.microsoft.com/office/powerpoint/2010/main" val="261768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Benzene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Contained in crude oil and finished products (e.g. gasoline)</a:t>
            </a:r>
          </a:p>
          <a:p>
            <a:pPr lvl="1"/>
            <a:r>
              <a:rPr lang="en-US" dirty="0" err="1" smtClean="0"/>
              <a:t>IARC</a:t>
            </a:r>
            <a:r>
              <a:rPr lang="en-US" dirty="0" smtClean="0"/>
              <a:t> 1 known human carcinogen</a:t>
            </a:r>
          </a:p>
          <a:p>
            <a:pPr lvl="2"/>
            <a:r>
              <a:rPr lang="en-US" dirty="0" smtClean="0"/>
              <a:t>Acute myelogenous leukemia</a:t>
            </a:r>
          </a:p>
          <a:p>
            <a:pPr lvl="1"/>
            <a:r>
              <a:rPr lang="en-US" dirty="0" smtClean="0"/>
              <a:t>Found in very low quantities in vapor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4599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PAHs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Polycyclic aromatic hydrocarbons</a:t>
            </a:r>
          </a:p>
          <a:p>
            <a:pPr lvl="1"/>
            <a:r>
              <a:rPr lang="en-US" dirty="0" smtClean="0"/>
              <a:t>Organic compounds with &gt;=3 aromatic rings</a:t>
            </a:r>
          </a:p>
          <a:p>
            <a:pPr lvl="2"/>
            <a:r>
              <a:rPr lang="en-US" dirty="0" smtClean="0"/>
              <a:t>Most carcinogenic PAHs have 5 or 6 rings</a:t>
            </a:r>
            <a:endParaRPr lang="en-US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01" y="3268662"/>
            <a:ext cx="7716033" cy="3404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037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PAHs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Polycyclic aromatic hydrocarbons</a:t>
            </a:r>
          </a:p>
          <a:p>
            <a:pPr lvl="1"/>
            <a:r>
              <a:rPr lang="en-US" dirty="0" smtClean="0"/>
              <a:t>Found in crude oil and in middle and heavy distillate fraction</a:t>
            </a:r>
          </a:p>
          <a:p>
            <a:pPr lvl="2"/>
            <a:r>
              <a:rPr lang="en-US" dirty="0" smtClean="0"/>
              <a:t>Exposures: c</a:t>
            </a:r>
            <a:r>
              <a:rPr lang="en-US" dirty="0" smtClean="0"/>
              <a:t>racking, coking, and asphalt processing</a:t>
            </a:r>
          </a:p>
          <a:p>
            <a:pPr lvl="3"/>
            <a:r>
              <a:rPr lang="en-US" dirty="0" smtClean="0"/>
              <a:t>Mostly to lighter, 2-3 aromatic ring PAHs that have little to no carcinogenicity</a:t>
            </a:r>
          </a:p>
          <a:p>
            <a:pPr lvl="1"/>
            <a:r>
              <a:rPr lang="en-US" dirty="0" smtClean="0"/>
              <a:t>Inhalation or dermal absorption</a:t>
            </a:r>
          </a:p>
        </p:txBody>
      </p:sp>
    </p:spTree>
    <p:extLst>
      <p:ext uri="{BB962C8B-B14F-4D97-AF65-F5344CB8AC3E}">
        <p14:creationId xmlns:p14="http://schemas.microsoft.com/office/powerpoint/2010/main" val="23357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PAHs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Benzo[a]pyrene</a:t>
            </a:r>
          </a:p>
          <a:p>
            <a:pPr lvl="1"/>
            <a:r>
              <a:rPr lang="en-US" dirty="0" err="1" smtClean="0"/>
              <a:t>IARC</a:t>
            </a:r>
            <a:r>
              <a:rPr lang="en-US" dirty="0" smtClean="0"/>
              <a:t> 1 carcinogen</a:t>
            </a:r>
          </a:p>
          <a:p>
            <a:pPr lvl="1"/>
            <a:r>
              <a:rPr lang="en-US" dirty="0" smtClean="0"/>
              <a:t>Primary carcinogen responsible for:</a:t>
            </a:r>
          </a:p>
          <a:p>
            <a:pPr lvl="2"/>
            <a:r>
              <a:rPr lang="en-US" dirty="0" smtClean="0"/>
              <a:t>Lung cancer from cigarette smoke</a:t>
            </a:r>
          </a:p>
          <a:p>
            <a:pPr lvl="2"/>
            <a:r>
              <a:rPr lang="en-US" dirty="0" smtClean="0"/>
              <a:t>Scrotal cancer in chimney sweeps (</a:t>
            </a:r>
            <a:r>
              <a:rPr lang="en-US" dirty="0" err="1" smtClean="0"/>
              <a:t>1800s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Procarcinogen</a:t>
            </a:r>
            <a:r>
              <a:rPr lang="en-US" dirty="0" smtClean="0"/>
              <a:t> – </a:t>
            </a:r>
            <a:r>
              <a:rPr lang="en-US" dirty="0" err="1" smtClean="0"/>
              <a:t>CYP1A1</a:t>
            </a:r>
            <a:endParaRPr lang="en-US" dirty="0" smtClean="0"/>
          </a:p>
          <a:p>
            <a:pPr lvl="2"/>
            <a:r>
              <a:rPr lang="en-US" dirty="0" smtClean="0">
                <a:solidFill>
                  <a:srgbClr val="FFFF00"/>
                </a:solidFill>
              </a:rPr>
              <a:t>benzo[a]pyrene-7,8-</a:t>
            </a:r>
            <a:r>
              <a:rPr lang="en-US" dirty="0" err="1" smtClean="0">
                <a:solidFill>
                  <a:srgbClr val="FFFF00"/>
                </a:solidFill>
              </a:rPr>
              <a:t>dihydrodiol</a:t>
            </a:r>
            <a:r>
              <a:rPr lang="en-US" dirty="0" smtClean="0">
                <a:solidFill>
                  <a:srgbClr val="FFFF00"/>
                </a:solidFill>
              </a:rPr>
              <a:t>-9,10-epoxide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173" y="177561"/>
            <a:ext cx="27622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551" y="2081694"/>
            <a:ext cx="1707614" cy="236504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099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Protection of workers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Engineering controls</a:t>
            </a:r>
          </a:p>
          <a:p>
            <a:pPr lvl="1"/>
            <a:r>
              <a:rPr lang="en-US" dirty="0" smtClean="0"/>
              <a:t>Closed systems</a:t>
            </a:r>
          </a:p>
          <a:p>
            <a:r>
              <a:rPr lang="en-US" dirty="0" smtClean="0"/>
              <a:t>Airborne monitoring</a:t>
            </a:r>
          </a:p>
          <a:p>
            <a:pPr lvl="1"/>
            <a:r>
              <a:rPr lang="en-US" dirty="0" smtClean="0"/>
              <a:t>CO, </a:t>
            </a:r>
            <a:r>
              <a:rPr lang="en-US" dirty="0" err="1" smtClean="0"/>
              <a:t>H</a:t>
            </a:r>
            <a:r>
              <a:rPr lang="en-US" baseline="-25000" dirty="0" err="1" smtClean="0"/>
              <a:t>2</a:t>
            </a:r>
            <a:r>
              <a:rPr lang="en-US" dirty="0" err="1" smtClean="0"/>
              <a:t>S</a:t>
            </a:r>
            <a:endParaRPr lang="en-US" dirty="0" smtClean="0"/>
          </a:p>
          <a:p>
            <a:r>
              <a:rPr lang="en-US" dirty="0" smtClean="0"/>
              <a:t>Periodic exam and questionnaire</a:t>
            </a:r>
          </a:p>
          <a:p>
            <a:pPr lvl="1"/>
            <a:r>
              <a:rPr lang="en-US" dirty="0" smtClean="0"/>
              <a:t>Inhaled irritants</a:t>
            </a:r>
          </a:p>
          <a:p>
            <a:pPr lvl="1"/>
            <a:r>
              <a:rPr lang="en-US" dirty="0" smtClean="0"/>
              <a:t>Dermal sensitizers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1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Questions and discussion…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http://www.brucesussman.com/wp-content/uploads/2011/12/ohsu-tram-view-portland-mt-hood-oreg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52587"/>
            <a:ext cx="9254067" cy="5205413"/>
          </a:xfrm>
          <a:prstGeom prst="rect">
            <a:avLst/>
          </a:prstGeom>
          <a:noFill/>
        </p:spPr>
      </p:pic>
      <p:pic>
        <p:nvPicPr>
          <p:cNvPr id="15366" name="Picture 6" descr="http://continuumliving.us/wp-content/uploads/2011/12/logo_ohs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00200"/>
            <a:ext cx="1828800" cy="18288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331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Petroleum refining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Conversion of crude oil to usable products</a:t>
            </a:r>
          </a:p>
          <a:p>
            <a:r>
              <a:rPr lang="en-US" dirty="0" smtClean="0"/>
              <a:t>Crude oil = ‘crude petroleum’</a:t>
            </a:r>
          </a:p>
          <a:p>
            <a:pPr lvl="1"/>
            <a:r>
              <a:rPr lang="en-US" dirty="0" smtClean="0"/>
              <a:t>Organic matter </a:t>
            </a:r>
          </a:p>
          <a:p>
            <a:pPr lvl="2"/>
            <a:r>
              <a:rPr lang="en-US" dirty="0" smtClean="0"/>
              <a:t>Converted via bacteria &amp; low temp chemical reactions to kerogen (complex </a:t>
            </a:r>
            <a:r>
              <a:rPr lang="en-US" dirty="0" smtClean="0"/>
              <a:t>solid w </a:t>
            </a:r>
            <a:r>
              <a:rPr lang="en-US" dirty="0" err="1" smtClean="0"/>
              <a:t>HMW</a:t>
            </a:r>
            <a:r>
              <a:rPr lang="en-US" dirty="0" smtClean="0"/>
              <a:t> molecules)</a:t>
            </a:r>
            <a:endParaRPr lang="en-US" dirty="0" smtClean="0"/>
          </a:p>
          <a:p>
            <a:pPr lvl="2"/>
            <a:r>
              <a:rPr lang="en-US" dirty="0" smtClean="0"/>
              <a:t>Converted to bitumen (complex HWM hydrocarbons;  e.g. tars)</a:t>
            </a:r>
          </a:p>
          <a:p>
            <a:pPr lvl="2"/>
            <a:r>
              <a:rPr lang="en-US" dirty="0"/>
              <a:t>C</a:t>
            </a:r>
            <a:r>
              <a:rPr lang="en-US" dirty="0" smtClean="0"/>
              <a:t>onverted to liquid petroleum (HMW hydrocarbons [C15-40] with high sulfur content)</a:t>
            </a:r>
          </a:p>
          <a:p>
            <a:pPr lvl="2"/>
            <a:r>
              <a:rPr lang="en-US" dirty="0" smtClean="0"/>
              <a:t>Under higher pressure and temperature, converted to LMW hydrocarbons (C&lt;15) with less sulfur</a:t>
            </a:r>
          </a:p>
        </p:txBody>
      </p:sp>
    </p:spTree>
    <p:extLst>
      <p:ext uri="{BB962C8B-B14F-4D97-AF65-F5344CB8AC3E}">
        <p14:creationId xmlns:p14="http://schemas.microsoft.com/office/powerpoint/2010/main" val="355016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2abi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5350"/>
            <a:ext cx="9144000" cy="470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10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Crude Oil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Crude oil</a:t>
            </a:r>
          </a:p>
          <a:p>
            <a:pPr lvl="1"/>
            <a:r>
              <a:rPr lang="en-US" dirty="0" smtClean="0"/>
              <a:t>Significant variability of content throughout the world</a:t>
            </a:r>
          </a:p>
          <a:p>
            <a:pPr lvl="2"/>
            <a:r>
              <a:rPr lang="en-US" dirty="0" smtClean="0"/>
              <a:t>84-87% carbon</a:t>
            </a:r>
          </a:p>
          <a:p>
            <a:pPr lvl="2"/>
            <a:r>
              <a:rPr lang="en-US" dirty="0" smtClean="0"/>
              <a:t>11-14% hydrogen</a:t>
            </a:r>
          </a:p>
          <a:p>
            <a:pPr lvl="2"/>
            <a:r>
              <a:rPr lang="en-US" dirty="0" smtClean="0"/>
              <a:t>0-3% sulfur</a:t>
            </a:r>
          </a:p>
          <a:p>
            <a:pPr lvl="2"/>
            <a:r>
              <a:rPr lang="en-US" dirty="0" smtClean="0"/>
              <a:t>0.2% nitrogen </a:t>
            </a:r>
          </a:p>
          <a:p>
            <a:pPr lvl="2"/>
            <a:r>
              <a:rPr lang="en-US" dirty="0" smtClean="0"/>
              <a:t>0.2-7% Polycyclic aromatic hydrocarbons </a:t>
            </a:r>
          </a:p>
          <a:p>
            <a:pPr lvl="2"/>
            <a:r>
              <a:rPr lang="en-US" dirty="0" smtClean="0"/>
              <a:t>0.01-1% Benzene</a:t>
            </a:r>
            <a:endParaRPr lang="en-US" dirty="0" smtClean="0"/>
          </a:p>
          <a:p>
            <a:pPr marL="1371600" lvl="3" indent="0">
              <a:buNone/>
            </a:pPr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5179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Crude Oil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Crude oil</a:t>
            </a:r>
          </a:p>
          <a:p>
            <a:pPr lvl="1"/>
            <a:r>
              <a:rPr lang="en-US" dirty="0" smtClean="0"/>
              <a:t>Combination of many hydrocarbons (C1-50)</a:t>
            </a:r>
          </a:p>
          <a:p>
            <a:pPr lvl="2"/>
            <a:r>
              <a:rPr lang="en-US" dirty="0" smtClean="0"/>
              <a:t>Aliphatic/paraffin compounds </a:t>
            </a:r>
          </a:p>
          <a:p>
            <a:pPr lvl="3"/>
            <a:r>
              <a:rPr lang="en-US" dirty="0" smtClean="0"/>
              <a:t>saturated hydrocarbons</a:t>
            </a:r>
          </a:p>
          <a:p>
            <a:pPr lvl="2"/>
            <a:r>
              <a:rPr lang="en-US" dirty="0" err="1" smtClean="0"/>
              <a:t>Naphthene</a:t>
            </a:r>
            <a:r>
              <a:rPr lang="en-US" dirty="0" smtClean="0"/>
              <a:t> </a:t>
            </a:r>
            <a:r>
              <a:rPr lang="en-US" dirty="0" smtClean="0"/>
              <a:t>compounds</a:t>
            </a:r>
            <a:endParaRPr lang="en-US" dirty="0" smtClean="0"/>
          </a:p>
          <a:p>
            <a:pPr lvl="3"/>
            <a:r>
              <a:rPr lang="en-US" dirty="0" smtClean="0"/>
              <a:t>Saturated cyclic hydrocarbons</a:t>
            </a:r>
          </a:p>
          <a:p>
            <a:pPr lvl="2"/>
            <a:r>
              <a:rPr lang="en-US" dirty="0" smtClean="0"/>
              <a:t>Aromatic compounds </a:t>
            </a:r>
          </a:p>
          <a:p>
            <a:pPr lvl="3"/>
            <a:r>
              <a:rPr lang="en-US" dirty="0" smtClean="0"/>
              <a:t>Cyclic hydrocarbons with alternating single and double bonds</a:t>
            </a:r>
          </a:p>
          <a:p>
            <a:pPr marL="1371600" lvl="3" indent="0">
              <a:buNone/>
            </a:pP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AutoShape 2" descr="https://upload.wikimedia.org/wikipedia/commons/b/b9/Butane-2D-flat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https://upload.wikimedia.org/wikipedia/commons/b/b9/Butane-2D-flat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7" descr="Skeletal formula of hexane with all implicit carbons shown, and all explicit hydrogens added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3" name="Picture 9" descr="http://www.chem.ucla.edu/~harding/IGOC/H/hexane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93825"/>
            <a:ext cx="8848725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1" descr="https://www.solventsandpetroleum.com/uploads/6/0/3/7/60372849/hexane_orig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792" y="2822741"/>
            <a:ext cx="2258860" cy="45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791" y="5203128"/>
            <a:ext cx="2336743" cy="1247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248" y="3685957"/>
            <a:ext cx="835810" cy="90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665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Crude Oil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Crude oil</a:t>
            </a:r>
          </a:p>
          <a:p>
            <a:pPr lvl="1"/>
            <a:r>
              <a:rPr lang="en-US" dirty="0" smtClean="0"/>
              <a:t>‘Sweet crude’ – low sulfur</a:t>
            </a:r>
          </a:p>
          <a:p>
            <a:pPr lvl="2"/>
            <a:r>
              <a:rPr lang="en-US" dirty="0" smtClean="0"/>
              <a:t>&lt; 5 ppm hydrogen sulfide </a:t>
            </a:r>
          </a:p>
          <a:p>
            <a:pPr lvl="1"/>
            <a:r>
              <a:rPr lang="en-US" dirty="0" smtClean="0"/>
              <a:t>‘Sour crude’ – high sulfur</a:t>
            </a:r>
          </a:p>
          <a:p>
            <a:pPr lvl="2"/>
            <a:r>
              <a:rPr lang="en-US" dirty="0" smtClean="0"/>
              <a:t>&gt; 5 ppm hydrogen sulfide (sometimes up to 100,000 ppm)</a:t>
            </a:r>
          </a:p>
          <a:p>
            <a:pPr lvl="1"/>
            <a:r>
              <a:rPr lang="en-US" dirty="0" smtClean="0"/>
              <a:t>Paraffinic base – large [] of straight hydrocarbons</a:t>
            </a:r>
          </a:p>
          <a:p>
            <a:pPr lvl="1"/>
            <a:r>
              <a:rPr lang="en-US" dirty="0" smtClean="0"/>
              <a:t>Naphthenic base – large [] of saturated rings with side chains</a:t>
            </a:r>
          </a:p>
          <a:p>
            <a:pPr lvl="1"/>
            <a:r>
              <a:rPr lang="en-US" dirty="0" smtClean="0"/>
              <a:t>Aromatic base – large [] of aromatics</a:t>
            </a:r>
          </a:p>
        </p:txBody>
      </p:sp>
    </p:spTree>
    <p:extLst>
      <p:ext uri="{BB962C8B-B14F-4D97-AF65-F5344CB8AC3E}">
        <p14:creationId xmlns:p14="http://schemas.microsoft.com/office/powerpoint/2010/main" val="43475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Petroleum refining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Separation of hydrocarbons – by carbon </a:t>
            </a:r>
            <a:r>
              <a:rPr lang="en-US" dirty="0" smtClean="0"/>
              <a:t>length</a:t>
            </a:r>
            <a:endParaRPr lang="en-US" dirty="0" smtClean="0"/>
          </a:p>
          <a:p>
            <a:pPr lvl="1"/>
            <a:r>
              <a:rPr lang="en-US" dirty="0" smtClean="0"/>
              <a:t>Distillation</a:t>
            </a:r>
          </a:p>
          <a:p>
            <a:pPr lvl="1"/>
            <a:r>
              <a:rPr lang="en-US" dirty="0" smtClean="0"/>
              <a:t>Cracking</a:t>
            </a:r>
          </a:p>
          <a:p>
            <a:pPr lvl="1"/>
            <a:r>
              <a:rPr lang="en-US" dirty="0" smtClean="0"/>
              <a:t>Reforming </a:t>
            </a:r>
            <a:endParaRPr lang="en-US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022" y="2828235"/>
            <a:ext cx="5424683" cy="4029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005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7339</TotalTime>
  <Words>1030</Words>
  <Application>Microsoft Office PowerPoint</Application>
  <PresentationFormat>On-screen Show (4:3)</PresentationFormat>
  <Paragraphs>230</Paragraphs>
  <Slides>37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Black</vt:lpstr>
      <vt:lpstr>Petrochemical industry</vt:lpstr>
      <vt:lpstr>Objectives</vt:lpstr>
      <vt:lpstr>Petroleum refining</vt:lpstr>
      <vt:lpstr>Petroleum refining</vt:lpstr>
      <vt:lpstr>PowerPoint Presentation</vt:lpstr>
      <vt:lpstr>Crude Oil</vt:lpstr>
      <vt:lpstr>Crude Oil</vt:lpstr>
      <vt:lpstr>Crude Oil</vt:lpstr>
      <vt:lpstr>Petroleum refining</vt:lpstr>
      <vt:lpstr>PowerPoint Presentation</vt:lpstr>
      <vt:lpstr>Vacuum distillation</vt:lpstr>
      <vt:lpstr>PowerPoint Presentation</vt:lpstr>
      <vt:lpstr>Cracking</vt:lpstr>
      <vt:lpstr>Reforming</vt:lpstr>
      <vt:lpstr>Coking</vt:lpstr>
      <vt:lpstr>PowerPoint Presentation</vt:lpstr>
      <vt:lpstr>Clinical toxicities</vt:lpstr>
      <vt:lpstr>Acute/subacute</vt:lpstr>
      <vt:lpstr>Acute/subacute</vt:lpstr>
      <vt:lpstr>CNS depressants</vt:lpstr>
      <vt:lpstr>Hydrocarbons</vt:lpstr>
      <vt:lpstr>Hydrocarbons</vt:lpstr>
      <vt:lpstr>Carbon monoxide</vt:lpstr>
      <vt:lpstr>Carbon monoxide</vt:lpstr>
      <vt:lpstr>Hydrogen Sulfide</vt:lpstr>
      <vt:lpstr>Hydrogen Sulfide</vt:lpstr>
      <vt:lpstr>Hydrogen Sulfide</vt:lpstr>
      <vt:lpstr>Hydrogen Sulfide</vt:lpstr>
      <vt:lpstr>Hydrogen Sulfide</vt:lpstr>
      <vt:lpstr>Subacute</vt:lpstr>
      <vt:lpstr>Chronic</vt:lpstr>
      <vt:lpstr>Benzene</vt:lpstr>
      <vt:lpstr>PAHs</vt:lpstr>
      <vt:lpstr>PAHs</vt:lpstr>
      <vt:lpstr>PAHs</vt:lpstr>
      <vt:lpstr>Protection of workers</vt:lpstr>
      <vt:lpstr>Questions and discussion…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Biomonitoring, biomarkers, environmental sampling, PPE, pre-employment screening</dc:title>
  <dc:creator>Rob Hendrickson</dc:creator>
  <cp:lastModifiedBy>Rob Hendrickson</cp:lastModifiedBy>
  <cp:revision>64</cp:revision>
  <dcterms:created xsi:type="dcterms:W3CDTF">2016-12-10T05:14:56Z</dcterms:created>
  <dcterms:modified xsi:type="dcterms:W3CDTF">2017-08-02T23:46:55Z</dcterms:modified>
</cp:coreProperties>
</file>